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014" autoAdjust="0"/>
    <p:restoredTop sz="63796" autoAdjust="0"/>
  </p:normalViewPr>
  <p:slideViewPr>
    <p:cSldViewPr snapToGrid="0">
      <p:cViewPr varScale="1">
        <p:scale>
          <a:sx n="27" d="100"/>
          <a:sy n="27" d="100"/>
        </p:scale>
        <p:origin x="480" y="48"/>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the chef-apply application on the workstation with the "--help" flag to learn more about it. </a:t>
            </a:r>
          </a:p>
          <a:p>
            <a:endParaRPr lang="en-US" baseline="0" dirty="0" smtClean="0"/>
          </a:p>
          <a:p>
            <a:r>
              <a:rPr lang="en-US" baseline="0" dirty="0" smtClean="0"/>
              <a:t>Reading the output you may be left with more questions. Like what is recipe file? What is recipe text? What are resources?</a:t>
            </a:r>
            <a:endParaRPr lang="en-US" dirty="0" smtClean="0"/>
          </a:p>
          <a:p>
            <a:endParaRPr lang="en-US" dirty="0" smtClean="0"/>
          </a:p>
          <a:p>
            <a:r>
              <a:rPr lang="en-US" dirty="0" smtClean="0"/>
              <a:t>Let</a:t>
            </a:r>
            <a:r>
              <a:rPr lang="en-US" baseline="0" dirty="0" smtClean="0"/>
              <a:t> us start</a:t>
            </a:r>
            <a:r>
              <a:rPr lang="en-US" dirty="0" smtClean="0"/>
              <a:t> answering</a:t>
            </a:r>
            <a:r>
              <a:rPr lang="en-US" baseline="0" dirty="0" smtClean="0"/>
              <a:t> those questions by looking at Chef's documentation.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an example of the</a:t>
            </a:r>
            <a:r>
              <a:rPr lang="en-US" baseline="0" dirty="0" smtClean="0"/>
              <a:t> package resource. T</a:t>
            </a:r>
            <a:r>
              <a:rPr lang="en-US" baseline="0" dirty="0" smtClean="0">
                <a:latin typeface="Courier New" panose="02070309020205020404" pitchFamily="49" charset="0"/>
              </a:rPr>
              <a:t>he </a:t>
            </a:r>
            <a:r>
              <a:rPr lang="en-US" dirty="0" smtClean="0"/>
              <a:t>package named '</a:t>
            </a:r>
            <a:r>
              <a:rPr lang="en-US" dirty="0" err="1" smtClean="0"/>
              <a:t>httpd</a:t>
            </a:r>
            <a:r>
              <a:rPr lang="en-US" dirty="0" smtClean="0"/>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 The default action for the package</a:t>
            </a:r>
            <a:r>
              <a:rPr lang="en-US" baseline="0" dirty="0" smtClean="0"/>
              <a:t> resource is create. When you do not specify an action or attributes you can define it without the do and end block.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"This company is the property...".</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In this example</a:t>
            </a:r>
            <a:r>
              <a:rPr lang="en-US" baseline="0" dirty="0" smtClean="0"/>
              <a:t> we are choosing to install the nano package which installs the nano editor.</a:t>
            </a:r>
            <a:endParaRPr lang="en-US" dirty="0" smtClean="0"/>
          </a:p>
          <a:p>
            <a:endParaRPr lang="en-US" dirty="0" smtClean="0"/>
          </a:p>
          <a:p>
            <a:r>
              <a:rPr lang="en-US" dirty="0" smtClean="0"/>
              <a:t>You are invited</a:t>
            </a:r>
            <a:r>
              <a:rPr lang="en-US" baseline="0" dirty="0" smtClean="0"/>
              <a:t> to change the value here to install the editor of your choice.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endParaRPr lang="en-US" dirty="0" smtClean="0"/>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the terminal and the `chef-apply` command.</a:t>
            </a:r>
          </a:p>
          <a:p>
            <a:pPr marL="228600" indent="-228600">
              <a:buAutoNum type="arabicPeriod"/>
            </a:pP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flag</a:t>
            </a:r>
            <a:r>
              <a:rPr lang="en-US" baseline="0" dirty="0" smtClean="0"/>
              <a:t> </a:t>
            </a:r>
            <a:r>
              <a:rPr lang="en-US" dirty="0" smtClean="0"/>
              <a:t>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a:t>
            </a:r>
            <a:r>
              <a:rPr lang="en-US" dirty="0" err="1" smtClean="0"/>
              <a:t>hello.txt</a:t>
            </a:r>
            <a:r>
              <a:rPr lang="en-US" dirty="0" smtClean="0"/>
              <a: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course we are going to need our workstations to have an editor installed. </a:t>
            </a:r>
            <a:r>
              <a:rPr lang="en-US" dirty="0" smtClean="0"/>
              <a:t>There are at least three command-line editors that we can choose from</a:t>
            </a:r>
            <a:r>
              <a:rPr lang="en-US" baseline="0" dirty="0" smtClean="0"/>
              <a:t> on the Linux workstation: Emacs, Nano, or Vim.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is "0644".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ctrl+x, ctrl+w</a:t>
            </a:r>
          </a:p>
          <a:p>
            <a:r>
              <a:rPr lang="en-US" dirty="0" smtClean="0">
                <a:latin typeface="Courier New" panose="02070309020205020404" pitchFamily="49" charset="0"/>
                <a:cs typeface="Courier New" panose="02070309020205020404" pitchFamily="49" charset="0"/>
              </a:rPr>
              <a:t>EXIT	 ctrl+x, ctrl+c</a:t>
            </a: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ctrl+x, y, ENTER</a:t>
            </a:r>
          </a:p>
          <a:p>
            <a:r>
              <a:rPr lang="en-US" dirty="0" smtClean="0">
                <a:latin typeface="Courier New" panose="02070309020205020404" pitchFamily="49" charset="0"/>
                <a:cs typeface="Courier New" panose="02070309020205020404" pitchFamily="49" charset="0"/>
              </a:rPr>
              <a:t>EXIT	ctrl+x</a:t>
            </a: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i</a:t>
            </a: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endParaRPr lang="en-US" dirty="0" smtClean="0">
              <a:latin typeface="Courier New" panose="02070309020205020404" pitchFamily="49"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all the editors, our tree package,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This is</a:t>
            </a:r>
            <a:r>
              <a:rPr lang="en-US" baseline="0" dirty="0" smtClean="0"/>
              <a:t> how you apply the created recipe.</a:t>
            </a:r>
            <a:endParaRPr lang="en-US" dirty="0" smtClean="0"/>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person</a:t>
            </a:r>
            <a:r>
              <a:rPr lang="en-US" baseline="0" dirty="0" smtClean="0"/>
              <a:t> </a:t>
            </a:r>
            <a:r>
              <a:rPr lang="en-US" dirty="0" smtClean="0"/>
              <a:t>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5" y="322704"/>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docs.chef.io/resource_package.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resource_service.html"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--json-attributes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6958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1"/>
            <a:ext cx="14898624" cy="1567583"/>
          </a:xfrm>
          <a:ln>
            <a:solidFill>
              <a:schemeClr val="tx1"/>
            </a:solidFill>
            <a:prstDash val="sysDash"/>
          </a:ln>
        </p:spPr>
        <p:txBody>
          <a:bodyPr/>
          <a:lstStyle/>
          <a:p>
            <a:r>
              <a:rPr lang="en-US" dirty="0">
                <a:latin typeface="Courier New" panose="02070309020205020404" pitchFamily="49" charset="0"/>
              </a:rPr>
              <a:t>package </a:t>
            </a:r>
            <a:r>
              <a:rPr lang="en-US" dirty="0" smtClean="0">
                <a:latin typeface="Courier New" panose="02070309020205020404" pitchFamily="49" charset="0"/>
              </a:rPr>
              <a:t>"httpd</a:t>
            </a:r>
            <a:r>
              <a:rPr lang="en-US" dirty="0">
                <a:latin typeface="Courier New" panose="02070309020205020404" pitchFamily="49" charset="0"/>
              </a:rPr>
              <a:t>"</a:t>
            </a:r>
          </a:p>
          <a:p>
            <a:endParaRPr lang="en-US" dirty="0"/>
          </a:p>
        </p:txBody>
      </p:sp>
      <p:sp>
        <p:nvSpPr>
          <p:cNvPr id="13" name="Text Placeholder 4"/>
          <p:cNvSpPr txBox="1">
            <a:spLocks/>
          </p:cNvSpPr>
          <p:nvPr/>
        </p:nvSpPr>
        <p:spPr bwMode="white">
          <a:xfrm>
            <a:off x="677333" y="3674304"/>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"httpd" 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Courier New" panose="02070309020205020404" pitchFamily="49" charset="0"/>
              </a:rPr>
              <a:t>service "</a:t>
            </a:r>
            <a:r>
              <a:rPr lang="en-US" dirty="0" err="1">
                <a:latin typeface="Courier New" panose="02070309020205020404" pitchFamily="49" charset="0"/>
              </a:rPr>
              <a:t>ntp</a:t>
            </a:r>
            <a:r>
              <a:rPr lang="en-US" dirty="0">
                <a:latin typeface="Courier New" panose="02070309020205020404" pitchFamily="49" charset="0"/>
              </a:rPr>
              <a:t>" do</a:t>
            </a:r>
          </a:p>
          <a:p>
            <a:r>
              <a:rPr lang="en-US" dirty="0">
                <a:latin typeface="Courier New" panose="02070309020205020404" pitchFamily="49" charset="0"/>
              </a:rPr>
              <a:t>  action [ :enable, :start ]</a:t>
            </a:r>
          </a:p>
          <a:p>
            <a:r>
              <a:rPr lang="en-US"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err="1"/>
              <a:t>ntp</a:t>
            </a:r>
            <a:r>
              <a:rPr lang="en-US" sz="3700" dirty="0"/>
              <a:t>" 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Courier New" panose="02070309020205020404" pitchFamily="49" charset="0"/>
              </a:rPr>
              <a:t>file "/etc/</a:t>
            </a:r>
            <a:r>
              <a:rPr lang="en-US" dirty="0" err="1">
                <a:latin typeface="Courier New" panose="02070309020205020404" pitchFamily="49" charset="0"/>
              </a:rPr>
              <a:t>motd</a:t>
            </a:r>
            <a:r>
              <a:rPr lang="en-US" dirty="0">
                <a:latin typeface="Courier New" panose="02070309020205020404" pitchFamily="49" charset="0"/>
              </a:rPr>
              <a:t>" do</a:t>
            </a:r>
          </a:p>
          <a:p>
            <a:r>
              <a:rPr lang="en-US" dirty="0">
                <a:latin typeface="Courier New" panose="02070309020205020404" pitchFamily="49" charset="0"/>
              </a:rPr>
              <a:t>  content "This company is the property ..."</a:t>
            </a:r>
          </a:p>
          <a:p>
            <a:r>
              <a:rPr lang="en-US"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"/etc/</a:t>
            </a:r>
            <a:r>
              <a:rPr lang="en-US" sz="3700" dirty="0" err="1"/>
              <a:t>motd</a:t>
            </a:r>
            <a:r>
              <a:rPr lang="en-US" sz="3700" dirty="0"/>
              <a:t>" is created with content "This company is the property ..."</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Courier New" panose="02070309020205020404" pitchFamily="49" charset="0"/>
              </a:rPr>
              <a:t>file "/</a:t>
            </a:r>
            <a:r>
              <a:rPr lang="en-US" dirty="0" err="1">
                <a:latin typeface="Courier New" panose="02070309020205020404" pitchFamily="49" charset="0"/>
              </a:rPr>
              <a:t>etc</a:t>
            </a:r>
            <a:r>
              <a:rPr lang="en-US" dirty="0">
                <a:latin typeface="Courier New" panose="02070309020205020404" pitchFamily="49" charset="0"/>
              </a:rPr>
              <a:t>/</a:t>
            </a:r>
            <a:r>
              <a:rPr lang="en-US" dirty="0" err="1">
                <a:latin typeface="Courier New" panose="02070309020205020404" pitchFamily="49" charset="0"/>
              </a:rPr>
              <a:t>php.ini.default</a:t>
            </a:r>
            <a:r>
              <a:rPr lang="en-US" dirty="0">
                <a:latin typeface="Courier New" panose="02070309020205020404" pitchFamily="49" charset="0"/>
              </a:rPr>
              <a:t>" do</a:t>
            </a:r>
          </a:p>
          <a:p>
            <a:r>
              <a:rPr lang="en-US" dirty="0">
                <a:latin typeface="Courier New" panose="02070309020205020404" pitchFamily="49" charset="0"/>
              </a:rPr>
              <a:t>  action :delete</a:t>
            </a:r>
          </a:p>
          <a:p>
            <a:r>
              <a:rPr lang="en-US"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err="1" smtClean="0"/>
              <a:t>etc</a:t>
            </a:r>
            <a:r>
              <a:rPr lang="en-US" sz="3700" dirty="0" smtClean="0"/>
              <a:t>/</a:t>
            </a:r>
            <a:r>
              <a:rPr lang="en-US" sz="3700" dirty="0" err="1" smtClean="0"/>
              <a:t>php.ini.default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1" y="1318652"/>
            <a:ext cx="1022351" cy="805432"/>
          </a:xfrm>
          <a:prstGeom prst="rect">
            <a:avLst/>
          </a:prstGeom>
        </p:spPr>
      </p:pic>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1"/>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6"/>
            <a:ext cx="14423693" cy="2916997"/>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93017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5"/>
            <a:ext cx="14423693" cy="2260140"/>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3" y="2335028"/>
            <a:ext cx="14436844" cy="560989"/>
          </a:xfrm>
          <a:prstGeom prst="rect">
            <a:avLst/>
          </a:prstGeom>
        </p:spPr>
      </p:pic>
    </p:spTree>
    <p:extLst>
      <p:ext uri="{BB962C8B-B14F-4D97-AF65-F5344CB8AC3E}">
        <p14:creationId xmlns:p14="http://schemas.microsoft.com/office/powerpoint/2010/main" val="48526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ran the installation command again?</a:t>
            </a:r>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Courier New" panose="02070309020205020404" pitchFamily="49" charset="0"/>
                <a:cs typeface="Courier New" panose="02070309020205020404" pitchFamily="49" charset="0"/>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000" dirty="0" smtClean="0">
                  <a:latin typeface="Courier New" panose="02070309020205020404" pitchFamily="49" charset="0"/>
                  <a:cs typeface="Courier New" panose="02070309020205020404" pitchFamily="49" charset="0"/>
                </a:rPr>
                <a:t>package 'nano</a:t>
              </a:r>
              <a:r>
                <a:rPr lang="en-US" sz="4000" dirty="0">
                  <a:latin typeface="Courier New" panose="02070309020205020404" pitchFamily="49" charset="0"/>
                  <a:cs typeface="Courier New" panose="02070309020205020404" pitchFamily="49" charset="0"/>
                </a:rPr>
                <a:t>'</a:t>
              </a: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p>
          <a:p>
            <a:pPr marL="380981" indent="-380981">
              <a:buFont typeface="Wingdings" charset="2"/>
              <a:buChar char="q"/>
            </a:pPr>
            <a:r>
              <a:rPr lang="en-US" dirty="0" smtClean="0">
                <a:latin typeface="+mj-lt"/>
                <a:cs typeface="Courier New" panose="02070309020205020404" pitchFamily="49" charset="0"/>
              </a:rPr>
              <a:t>The file named "</a:t>
            </a:r>
            <a:r>
              <a:rPr lang="en-US" dirty="0" err="1" smtClean="0">
                <a:latin typeface="+mj-lt"/>
                <a:cs typeface="Courier New" panose="02070309020205020404" pitchFamily="49" charset="0"/>
              </a:rPr>
              <a:t>hello.txt</a:t>
            </a:r>
            <a:r>
              <a:rPr lang="en-US" dirty="0" smtClean="0">
                <a:latin typeface="+mj-lt"/>
                <a:cs typeface="Courier New" panose="02070309020205020404" pitchFamily="49" charset="0"/>
              </a:rPr>
              <a:t>" is created with the content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2128770"/>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dirty="0"/>
              <a:t>~/</a:t>
            </a:r>
            <a:r>
              <a:rPr lang="en-US" sz="3700" dirty="0" err="1"/>
              <a:t>hello.rb</a:t>
            </a:r>
            <a:endParaRPr lang="en-US" sz="3700"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Usage: </a:t>
            </a:r>
            <a:r>
              <a:rPr lang="en-US" sz="2300" dirty="0"/>
              <a:t>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a:p>
            <a:endParaRPr lang="en-US" dirty="0"/>
          </a:p>
        </p:txBody>
      </p:sp>
      <p:sp>
        <p:nvSpPr>
          <p:cNvPr id="3" name="Title 2"/>
          <p:cNvSpPr>
            <a:spLocks noGrp="1"/>
          </p:cNvSpPr>
          <p:nvPr>
            <p:ph type="title"/>
          </p:nvPr>
        </p:nvSpPr>
        <p:spPr/>
        <p:txBody>
          <a:bodyPr/>
          <a:lstStyle/>
          <a:p>
            <a:r>
              <a:rPr lang="en-US" dirty="0" smtClean="0"/>
              <a:t>GE: Can </a:t>
            </a:r>
            <a:r>
              <a:rPr lang="en-US" dirty="0"/>
              <a:t>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9" y="23102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31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300" dirty="0"/>
              <a:t>Recipe: (chef-apply cookbook)::(chef-apply recipe)</a:t>
            </a:r>
          </a:p>
          <a:p>
            <a:r>
              <a:rPr lang="en-US" sz="2300" dirty="0"/>
              <a:t>  * file[hello.txt] action create</a:t>
            </a:r>
          </a:p>
          <a:p>
            <a:r>
              <a:rPr lang="en-US" sz="2300" dirty="0"/>
              <a:t>    - create new file hello.txt</a:t>
            </a:r>
          </a:p>
          <a:p>
            <a:r>
              <a:rPr lang="en-US" sz="2300" dirty="0"/>
              <a:t>    - update content in file hello.txt from none to 315f5b</a:t>
            </a:r>
          </a:p>
          <a:p>
            <a:r>
              <a:rPr lang="en-US" sz="2300" dirty="0"/>
              <a:t>    --- hello.txt       2015-09-14 22:38:29.386137524 +0000</a:t>
            </a:r>
          </a:p>
          <a:p>
            <a:r>
              <a:rPr lang="en-US" sz="2300" dirty="0"/>
              <a:t>    +++ ./.hello.txt20150914-1284-1w934it       2015-09-14 22:38:29.386137524 +0000</a:t>
            </a:r>
          </a:p>
          <a:p>
            <a:r>
              <a:rPr lang="en-US" sz="2300" dirty="0"/>
              <a:t>    @@ -1 +1,2 @@</a:t>
            </a:r>
          </a:p>
          <a:p>
            <a:r>
              <a:rPr lang="en-US" sz="2300"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9" y="3234025"/>
            <a:ext cx="14417959" cy="291582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r>
              <a:rPr lang="en-US" sz="3700" dirty="0"/>
              <a:t>Go ahead and modify the contents of 'hello.txt' with your text editor. Write the file and then think about what you expect to see in the output. Then run the chef-apply command again.</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p>
          <a:p>
            <a:pPr lvl="1"/>
            <a:endParaRPr lang="en-US" dirty="0" smtClean="0"/>
          </a:p>
          <a:p>
            <a:pPr lvl="1"/>
            <a:r>
              <a:rPr lang="en-US" sz="4800" b="1" dirty="0"/>
              <a:t>emacs</a:t>
            </a:r>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Courier New" panose="02070309020205020404" pitchFamily="49" charset="0"/>
                <a:cs typeface="Courier New" panose="02070309020205020404" pitchFamily="49" charset="0"/>
              </a:rPr>
              <a:t>file "</a:t>
            </a:r>
            <a:r>
              <a:rPr lang="en-US" dirty="0" err="1" smtClean="0">
                <a:latin typeface="Courier New" panose="02070309020205020404" pitchFamily="49" charset="0"/>
                <a:cs typeface="Courier New" panose="02070309020205020404" pitchFamily="49" charset="0"/>
              </a:rPr>
              <a:t>hello.txt</a:t>
            </a:r>
            <a:r>
              <a:rPr lang="en-US" dirty="0" smtClean="0">
                <a:latin typeface="Courier New" panose="02070309020205020404" pitchFamily="49" charset="0"/>
                <a:cs typeface="Courier New" panose="02070309020205020404" pitchFamily="49" charset="0"/>
              </a:rPr>
              <a:t>" do</a:t>
            </a:r>
          </a:p>
          <a:p>
            <a:r>
              <a:rPr lang="en-US" dirty="0" smtClean="0">
                <a:latin typeface="Courier New" panose="02070309020205020404" pitchFamily="49" charset="0"/>
                <a:cs typeface="Courier New" panose="02070309020205020404" pitchFamily="49" charset="0"/>
              </a:rPr>
              <a:t>  content "Hello, world!"</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Courier New" panose="02070309020205020404" pitchFamily="49" charset="0"/>
                <a:cs typeface="Courier New" panose="02070309020205020404" pitchFamily="49" charset="0"/>
              </a:rPr>
              <a:t>file "</a:t>
            </a:r>
            <a:r>
              <a:rPr lang="en-US" dirty="0" err="1" smtClean="0">
                <a:latin typeface="Courier New" panose="02070309020205020404" pitchFamily="49" charset="0"/>
                <a:cs typeface="Courier New" panose="02070309020205020404" pitchFamily="49" charset="0"/>
              </a:rPr>
              <a:t>hello.txt</a:t>
            </a:r>
            <a:r>
              <a:rPr lang="en-US" dirty="0" smtClean="0">
                <a:latin typeface="Courier New" panose="02070309020205020404" pitchFamily="49" charset="0"/>
                <a:cs typeface="Courier New" panose="02070309020205020404" pitchFamily="49" charset="0"/>
              </a:rPr>
              <a:t>" do</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 content </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Hello, world!"</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Courier New" panose="02070309020205020404" pitchFamily="49" charset="0"/>
                <a:cs typeface="Courier New" panose="02070309020205020404" pitchFamily="49" charset="0"/>
              </a:rPr>
              <a:t>file "</a:t>
            </a:r>
            <a:r>
              <a:rPr lang="en-US" dirty="0" err="1" smtClean="0">
                <a:latin typeface="Courier New" panose="02070309020205020404" pitchFamily="49" charset="0"/>
                <a:cs typeface="Courier New" panose="02070309020205020404" pitchFamily="49" charset="0"/>
              </a:rPr>
              <a:t>hello.txt</a:t>
            </a:r>
            <a:r>
              <a:rPr lang="en-US" dirty="0" smtClean="0">
                <a:latin typeface="Courier New" panose="02070309020205020404" pitchFamily="49" charset="0"/>
                <a:cs typeface="Courier New" panose="02070309020205020404" pitchFamily="49" charset="0"/>
              </a:rPr>
              <a:t>" do</a:t>
            </a:r>
          </a:p>
          <a:p>
            <a:r>
              <a:rPr lang="en-US" dirty="0" smtClean="0">
                <a:latin typeface="Courier New" panose="02070309020205020404" pitchFamily="49" charset="0"/>
                <a:cs typeface="Courier New" panose="02070309020205020404" pitchFamily="49" charset="0"/>
              </a:rPr>
              <a:t>  content "Hello, world!"</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Courier New" panose="02070309020205020404" pitchFamily="49" charset="0"/>
                <a:cs typeface="Courier New" panose="02070309020205020404" pitchFamily="49" charset="0"/>
              </a:rPr>
              <a:t>file "</a:t>
            </a:r>
            <a:r>
              <a:rPr lang="en-US" dirty="0" err="1" smtClean="0">
                <a:latin typeface="Courier New" panose="02070309020205020404" pitchFamily="49" charset="0"/>
                <a:cs typeface="Courier New" panose="02070309020205020404" pitchFamily="49" charset="0"/>
              </a:rPr>
              <a:t>hello.txt</a:t>
            </a:r>
            <a:r>
              <a:rPr lang="en-US" dirty="0" smtClean="0">
                <a:latin typeface="Courier New" panose="02070309020205020404" pitchFamily="49" charset="0"/>
                <a:cs typeface="Courier New" panose="02070309020205020404" pitchFamily="49" charset="0"/>
              </a:rPr>
              <a:t>" do</a:t>
            </a:r>
          </a:p>
          <a:p>
            <a:r>
              <a:rPr lang="en-US" dirty="0" smtClean="0">
                <a:latin typeface="Courier New" panose="02070309020205020404" pitchFamily="49" charset="0"/>
                <a:cs typeface="Courier New" panose="02070309020205020404" pitchFamily="49" charset="0"/>
              </a:rPr>
              <a:t>  content "Hello, world!"</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Courier New" panose="02070309020205020404" pitchFamily="49" charset="0"/>
                <a:cs typeface="Courier New" panose="02070309020205020404" pitchFamily="49" charset="0"/>
              </a:rPr>
              <a:t>file "</a:t>
            </a:r>
            <a:r>
              <a:rPr lang="en-US" dirty="0" err="1" smtClean="0">
                <a:latin typeface="Courier New" panose="02070309020205020404" pitchFamily="49" charset="0"/>
                <a:cs typeface="Courier New" panose="02070309020205020404" pitchFamily="49" charset="0"/>
              </a:rPr>
              <a:t>hello.txt</a:t>
            </a:r>
            <a:r>
              <a:rPr lang="en-US" dirty="0" smtClean="0">
                <a:latin typeface="Courier New" panose="02070309020205020404" pitchFamily="49" charset="0"/>
                <a:cs typeface="Courier New" panose="02070309020205020404" pitchFamily="49" charset="0"/>
              </a:rPr>
              <a:t>" do</a:t>
            </a:r>
          </a:p>
          <a:p>
            <a:r>
              <a:rPr lang="en-US" dirty="0" smtClean="0">
                <a:latin typeface="Courier New" panose="02070309020205020404" pitchFamily="49" charset="0"/>
                <a:cs typeface="Courier New" panose="02070309020205020404" pitchFamily="49" charset="0"/>
              </a:rPr>
              <a:t>  content "Hello, world!"</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dirty="0">
                <a:solidFill>
                  <a:schemeClr val="tx1"/>
                </a:solidFill>
                <a:latin typeface="Courier New" panose="02070309020205020404" pitchFamily="49" charset="0"/>
                <a:cs typeface="Courier New" panose="02070309020205020404" pitchFamily="49" charset="0"/>
              </a:rPr>
              <a:t>mode</a:t>
            </a:r>
            <a:r>
              <a:rPr lang="en-US" sz="2700" dirty="0">
                <a:solidFill>
                  <a:schemeClr val="tx1"/>
                </a:solidFill>
              </a:rPr>
              <a:t>, </a:t>
            </a:r>
            <a:r>
              <a:rPr lang="en-US" sz="2700"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"hello.txt"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en-US" sz="2700" dirty="0">
                <a:solidFill>
                  <a:srgbClr val="3E4346"/>
                </a:solidFill>
              </a:rPr>
              <a:t>"Hello, world!", </a:t>
            </a:r>
            <a:r>
              <a:rPr lang="en-US" sz="2700" dirty="0">
                <a:solidFill>
                  <a:srgbClr val="3E4346"/>
                </a:solidFill>
                <a:cs typeface="Courier New" panose="02070309020205020404" pitchFamily="49" charset="0"/>
              </a:rPr>
              <a:t>mode</a:t>
            </a:r>
            <a:r>
              <a:rPr lang="en-US" sz="2700" dirty="0">
                <a:solidFill>
                  <a:srgbClr val="3E4346"/>
                </a:solidFill>
              </a:rPr>
              <a:t> "0644", </a:t>
            </a:r>
            <a:r>
              <a:rPr lang="en-US" sz="2700" dirty="0">
                <a:solidFill>
                  <a:srgbClr val="3E4346"/>
                </a:solidFill>
                <a:cs typeface="Courier New" panose="02070309020205020404" pitchFamily="49" charset="0"/>
              </a:rPr>
              <a:t>owner</a:t>
            </a:r>
            <a:r>
              <a:rPr lang="en-US" sz="2700" dirty="0">
                <a:solidFill>
                  <a:srgbClr val="3E4346"/>
                </a:solidFill>
              </a:rPr>
              <a:t> is "root", and </a:t>
            </a:r>
            <a:r>
              <a:rPr lang="en-US" sz="2700" dirty="0">
                <a:solidFill>
                  <a:srgbClr val="3E4346"/>
                </a:solidFill>
                <a:cs typeface="Courier New" panose="02070309020205020404" pitchFamily="49" charset="0"/>
              </a:rPr>
              <a:t>group</a:t>
            </a:r>
            <a:r>
              <a:rPr lang="en-US" sz="2700" dirty="0">
                <a:solidFill>
                  <a:srgbClr val="3E4346"/>
                </a:solidFill>
              </a:rPr>
              <a:t> is "root".</a:t>
            </a: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dirty="0"/>
              <a:t>~/</a:t>
            </a:r>
            <a:r>
              <a:rPr lang="en-US" sz="3700" dirty="0" err="1"/>
              <a:t>hello.rb</a:t>
            </a:r>
            <a:endParaRPr lang="en-US" sz="3700" dirty="0"/>
          </a:p>
        </p:txBody>
      </p:sp>
      <p:sp>
        <p:nvSpPr>
          <p:cNvPr id="5" name="Content Placeholder 4"/>
          <p:cNvSpPr>
            <a:spLocks noGrp="1"/>
          </p:cNvSpPr>
          <p:nvPr>
            <p:ph sz="quarter" idx="12"/>
          </p:nvPr>
        </p:nvSpPr>
        <p:spPr>
          <a:xfrm>
            <a:off x="8478347" y="1879834"/>
            <a:ext cx="7066455" cy="6294529"/>
          </a:xfrm>
        </p:spPr>
        <p:txBody>
          <a:bodyPr>
            <a:normAutofit/>
          </a:bodyPr>
          <a:lstStyle/>
          <a:p>
            <a:r>
              <a:rPr lang="en-US" sz="3700" dirty="0"/>
              <a:t>The default action is to create (not necessary to define it).</a:t>
            </a:r>
          </a:p>
          <a:p>
            <a:endParaRPr lang="en-US" sz="3700" dirty="0"/>
          </a:p>
          <a:p>
            <a:r>
              <a:rPr lang="en-US" sz="3700" dirty="0"/>
              <a:t>The default mode is "0644".</a:t>
            </a:r>
          </a:p>
          <a:p>
            <a:endParaRPr lang="en-US" sz="3700" dirty="0"/>
          </a:p>
          <a:p>
            <a:r>
              <a:rPr lang="en-US" sz="3700" dirty="0"/>
              <a:t>The default owner is the current user (could change).</a:t>
            </a:r>
          </a:p>
          <a:p>
            <a:endParaRPr lang="en-US" sz="3700" dirty="0"/>
          </a:p>
          <a:p>
            <a:r>
              <a:rPr lang="en-US" sz="3700" dirty="0"/>
              <a:t>The default group is the POSIX group (if available).</a:t>
            </a:r>
          </a:p>
        </p:txBody>
      </p:sp>
      <p:sp>
        <p:nvSpPr>
          <p:cNvPr id="12" name="Text Placeholder 6"/>
          <p:cNvSpPr>
            <a:spLocks noGrp="1"/>
          </p:cNvSpPr>
          <p:nvPr>
            <p:ph type="body" sz="quarter" idx="14"/>
          </p:nvPr>
        </p:nvSpPr>
        <p:spPr>
          <a:xfrm>
            <a:off x="1121084" y="3541321"/>
            <a:ext cx="7044267"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p>
          <a:p>
            <a:pPr lvl="1"/>
            <a:endParaRPr lang="en-US" dirty="0" smtClean="0"/>
          </a:p>
          <a:p>
            <a:pPr lvl="1"/>
            <a:r>
              <a:rPr lang="en-US" sz="4800" b="1" dirty="0"/>
              <a:t>emacs</a:t>
            </a:r>
          </a:p>
          <a:p>
            <a:pPr lvl="1"/>
            <a:r>
              <a:rPr lang="en-US" sz="4800" b="1" dirty="0"/>
              <a:t>nano</a:t>
            </a:r>
          </a:p>
          <a:p>
            <a:pPr lvl="1"/>
            <a:r>
              <a:rPr lang="en-US" sz="4800" b="1" dirty="0"/>
              <a:t>vi / vim</a:t>
            </a:r>
            <a:endParaRPr lang="en-US" sz="4800" dirty="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02192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"nano" 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"tree" 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err="1">
                <a:solidFill>
                  <a:srgbClr val="3E4346"/>
                </a:solidFill>
              </a:rPr>
              <a:t>etc</a:t>
            </a:r>
            <a:r>
              <a:rPr lang="en-US" sz="2700" dirty="0">
                <a:solidFill>
                  <a:srgbClr val="3E4346"/>
                </a:solidFill>
              </a:rPr>
              <a:t>/</a:t>
            </a:r>
            <a:r>
              <a:rPr lang="en-US" sz="2700" dirty="0" err="1">
                <a:solidFill>
                  <a:srgbClr val="3E4346"/>
                </a:solidFill>
              </a:rPr>
              <a:t>motd</a:t>
            </a:r>
            <a:r>
              <a:rPr lang="en-US" sz="2700" dirty="0">
                <a:solidFill>
                  <a:srgbClr val="3E4346"/>
                </a:solidFill>
              </a:rPr>
              <a:t>" is created with the </a:t>
            </a:r>
            <a:r>
              <a:rPr lang="en-US" sz="2700" dirty="0">
                <a:solidFill>
                  <a:srgbClr val="3E4346"/>
                </a:solidFill>
                <a:cs typeface="Courier New" panose="02070309020205020404" pitchFamily="49" charset="0"/>
              </a:rPr>
              <a:t>content</a:t>
            </a:r>
            <a:r>
              <a:rPr lang="en-US" sz="2700" dirty="0">
                <a:solidFill>
                  <a:srgbClr val="3E4346"/>
                </a:solidFill>
              </a:rPr>
              <a:t> "Property of ..."</a:t>
            </a:r>
            <a:r>
              <a:rPr lang="en-US" sz="2700" dirty="0" smtClean="0">
                <a:solidFill>
                  <a:srgbClr val="3E4346"/>
                </a:solidFill>
              </a:rPr>
              <a:t>.</a:t>
            </a:r>
            <a:endParaRPr lang="en-US" sz="3200" dirty="0" smtClean="0"/>
          </a:p>
          <a:p>
            <a:endParaRPr lang="en-US" sz="3200" dirty="0"/>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065287" cy="5936844"/>
          </a:xfrm>
        </p:spPr>
        <p:txBody>
          <a:bodyPr>
            <a:normAutofit fontScale="92500" lnSpcReduction="1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p:txBody>
          <a:bodyPr>
            <a:normAutofit/>
          </a:bodyPr>
          <a:lstStyle/>
          <a:p>
            <a:r>
              <a:rPr lang="en-US" sz="3700" dirty="0"/>
              <a:t>The package named </a:t>
            </a:r>
            <a:r>
              <a:rPr lang="en-US" sz="3700" dirty="0" smtClean="0"/>
              <a:t>"nano" </a:t>
            </a:r>
            <a:r>
              <a:rPr lang="en-US" sz="3700" dirty="0"/>
              <a:t>is installed.</a:t>
            </a:r>
          </a:p>
          <a:p>
            <a:endParaRPr lang="en-US" sz="3700" dirty="0"/>
          </a:p>
          <a:p>
            <a:r>
              <a:rPr lang="en-US" sz="3700" dirty="0"/>
              <a:t>The package named </a:t>
            </a:r>
            <a:r>
              <a:rPr lang="en-US" sz="3700" dirty="0" smtClean="0"/>
              <a:t>"tree" </a:t>
            </a:r>
            <a:r>
              <a:rPr lang="en-US" sz="3700" dirty="0"/>
              <a:t>is installed.</a:t>
            </a:r>
          </a:p>
          <a:p>
            <a:endParaRPr lang="en-US" sz="3700" dirty="0"/>
          </a:p>
          <a:p>
            <a:r>
              <a:rPr lang="en-US" sz="3700" dirty="0"/>
              <a:t>The file named "/</a:t>
            </a:r>
            <a:r>
              <a:rPr lang="en-US" sz="3700" dirty="0" err="1"/>
              <a:t>etc</a:t>
            </a:r>
            <a:r>
              <a:rPr lang="en-US" sz="3700" dirty="0"/>
              <a:t>/</a:t>
            </a:r>
            <a:r>
              <a:rPr lang="en-US" sz="3700" dirty="0" err="1"/>
              <a:t>motd</a:t>
            </a:r>
            <a:r>
              <a:rPr lang="en-US" sz="3700" dirty="0"/>
              <a:t>" is created with the content "Property of ...".</a:t>
            </a:r>
          </a:p>
          <a:p>
            <a:endParaRPr lang="en-US" sz="37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5038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examples resources 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About Nano?</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nano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nano</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937944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vim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9435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emacs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81715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smtClean="0"/>
              <a:t>chef-apply</a:t>
            </a:r>
            <a:r>
              <a:rPr lang="en-US" sz="3700" dirty="0" smtClean="0"/>
              <a:t> is a command-line application that allows us to work with resources and recipes files.</a:t>
            </a:r>
          </a:p>
          <a:p>
            <a:endParaRPr lang="en-US" sz="3700" dirty="0"/>
          </a:p>
          <a:p>
            <a:endParaRPr lang="en-US" sz="37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3740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14342</TotalTime>
  <Words>4364</Words>
  <Application>Microsoft Office PowerPoint</Application>
  <PresentationFormat>Custom</PresentationFormat>
  <Paragraphs>594</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ＭＳ Ｐゴシック</vt:lpstr>
      <vt:lpstr>Arial</vt:lpstr>
      <vt:lpstr>Courier New</vt:lpstr>
      <vt:lpstr>Gill Sans</vt:lpstr>
      <vt:lpstr>Wingdings</vt:lpstr>
      <vt:lpstr>ChefDk3.2Template</vt:lpstr>
      <vt:lpstr>Chef Resources</vt:lpstr>
      <vt:lpstr>Objectives</vt:lpstr>
      <vt:lpstr>Choose an Editor</vt:lpstr>
      <vt:lpstr>Linux Editor Reference</vt:lpstr>
      <vt:lpstr>GE: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GE: 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Lab: Apply the Setup Recipe</vt:lpstr>
      <vt:lpstr>Let's Talk About Resources</vt:lpstr>
      <vt:lpstr>Discussion</vt:lpstr>
      <vt:lpstr>Q &amp; 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1844</cp:revision>
  <cp:lastPrinted>2015-02-07T23:49:10Z</cp:lastPrinted>
  <dcterms:created xsi:type="dcterms:W3CDTF">2012-09-13T17:36:07Z</dcterms:created>
  <dcterms:modified xsi:type="dcterms:W3CDTF">2015-10-08T14:56:16Z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